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67" r:id="rId3"/>
    <p:sldId id="276" r:id="rId4"/>
    <p:sldId id="302" r:id="rId5"/>
    <p:sldId id="301" r:id="rId6"/>
    <p:sldId id="288" r:id="rId7"/>
    <p:sldId id="303" r:id="rId8"/>
    <p:sldId id="297" r:id="rId9"/>
    <p:sldId id="296" r:id="rId10"/>
    <p:sldId id="298" r:id="rId11"/>
    <p:sldId id="30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75461" autoAdjust="0"/>
  </p:normalViewPr>
  <p:slideViewPr>
    <p:cSldViewPr snapToGrid="0">
      <p:cViewPr varScale="1">
        <p:scale>
          <a:sx n="54" d="100"/>
          <a:sy n="54" d="100"/>
        </p:scale>
        <p:origin x="1638" y="7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40E6C-5C3C-471E-80B0-10D9D6D4B7D1}" type="doc">
      <dgm:prSet loTypeId="urn:microsoft.com/office/officeart/2005/8/layout/cycle2" loCatId="cycle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90FA8A5F-4595-445E-BDE4-9728F532F388}">
      <dgm:prSet phldrT="[Text]"/>
      <dgm:spPr/>
      <dgm:t>
        <a:bodyPr/>
        <a:lstStyle/>
        <a:p>
          <a:r>
            <a:rPr lang="en-GB" dirty="0"/>
            <a:t>Update Velocities</a:t>
          </a:r>
        </a:p>
      </dgm:t>
    </dgm:pt>
    <dgm:pt modelId="{A5779AE0-E063-4365-8622-D3F8D1559CBD}" type="parTrans" cxnId="{D3FA243F-BDB3-4B5E-B836-1418D7E62A26}">
      <dgm:prSet/>
      <dgm:spPr/>
      <dgm:t>
        <a:bodyPr/>
        <a:lstStyle/>
        <a:p>
          <a:endParaRPr lang="en-GB"/>
        </a:p>
      </dgm:t>
    </dgm:pt>
    <dgm:pt modelId="{F9129C98-1407-40ED-A705-2399A861932C}" type="sibTrans" cxnId="{D3FA243F-BDB3-4B5E-B836-1418D7E62A26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896D2DAC-9EF3-4C30-9FF3-DD5A25C535E8}">
      <dgm:prSet phldrT="[Text]"/>
      <dgm:spPr/>
      <dgm:t>
        <a:bodyPr/>
        <a:lstStyle/>
        <a:p>
          <a:r>
            <a:rPr lang="en-GB" dirty="0"/>
            <a:t>Update Pressures</a:t>
          </a:r>
        </a:p>
      </dgm:t>
    </dgm:pt>
    <dgm:pt modelId="{02DF9BCB-90EE-439E-B402-44CE8A639939}" type="parTrans" cxnId="{7E57FCD5-8C8C-4F06-98C1-73991257B765}">
      <dgm:prSet/>
      <dgm:spPr/>
      <dgm:t>
        <a:bodyPr/>
        <a:lstStyle/>
        <a:p>
          <a:endParaRPr lang="en-GB"/>
        </a:p>
      </dgm:t>
    </dgm:pt>
    <dgm:pt modelId="{B3D6D3E0-FC29-4358-B404-7CA3786F7898}" type="sibTrans" cxnId="{7E57FCD5-8C8C-4F06-98C1-73991257B765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B1270362-8DAF-4DDD-9D01-565284D4C0E4}">
      <dgm:prSet phldrT="[Text]"/>
      <dgm:spPr/>
      <dgm:t>
        <a:bodyPr/>
        <a:lstStyle/>
        <a:p>
          <a:r>
            <a:rPr lang="en-GB" dirty="0"/>
            <a:t>Insert Source</a:t>
          </a:r>
        </a:p>
      </dgm:t>
    </dgm:pt>
    <dgm:pt modelId="{963A3C18-CD68-48DC-984D-F41FE655E46F}" type="parTrans" cxnId="{77FFFF59-A9B9-4278-A4C0-7B79CDDEAB95}">
      <dgm:prSet/>
      <dgm:spPr/>
      <dgm:t>
        <a:bodyPr/>
        <a:lstStyle/>
        <a:p>
          <a:endParaRPr lang="en-GB"/>
        </a:p>
      </dgm:t>
    </dgm:pt>
    <dgm:pt modelId="{B64BC9BA-4C85-45BF-8123-6D3538B4E4F4}" type="sibTrans" cxnId="{77FFFF59-A9B9-4278-A4C0-7B79CDDEAB95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45207E8F-4889-45D1-9786-680B3DD85390}">
      <dgm:prSet phldrT="[Text]"/>
      <dgm:spPr/>
      <dgm:t>
        <a:bodyPr/>
        <a:lstStyle/>
        <a:p>
          <a:r>
            <a:rPr lang="en-GB" dirty="0"/>
            <a:t>Check Parameters</a:t>
          </a:r>
        </a:p>
      </dgm:t>
    </dgm:pt>
    <dgm:pt modelId="{30956F83-D7CD-4F6B-A19D-8969E0DD520B}" type="parTrans" cxnId="{9D6B77AE-C226-4280-98B3-93097B886AA7}">
      <dgm:prSet/>
      <dgm:spPr/>
      <dgm:t>
        <a:bodyPr/>
        <a:lstStyle/>
        <a:p>
          <a:endParaRPr lang="en-GB"/>
        </a:p>
      </dgm:t>
    </dgm:pt>
    <dgm:pt modelId="{B2D6D7EA-97B8-4D70-AE4B-C99C497F83AC}" type="sibTrans" cxnId="{9D6B77AE-C226-4280-98B3-93097B886AA7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F7633B93-FDF0-4174-94B7-036029541F92}">
      <dgm:prSet phldrT="[Text]"/>
      <dgm:spPr/>
      <dgm:t>
        <a:bodyPr/>
        <a:lstStyle/>
        <a:p>
          <a:r>
            <a:rPr lang="en-GB" dirty="0"/>
            <a:t>Display Data</a:t>
          </a:r>
        </a:p>
      </dgm:t>
    </dgm:pt>
    <dgm:pt modelId="{34792398-4FF1-41B8-B31B-A22793331B6B}" type="parTrans" cxnId="{06F8BB33-5B92-4F46-B1EF-CC4797182048}">
      <dgm:prSet/>
      <dgm:spPr/>
      <dgm:t>
        <a:bodyPr/>
        <a:lstStyle/>
        <a:p>
          <a:endParaRPr lang="en-GB"/>
        </a:p>
      </dgm:t>
    </dgm:pt>
    <dgm:pt modelId="{4DDD0BD6-1EEC-4BA7-8EC7-62F5050EC7AB}" type="sibTrans" cxnId="{06F8BB33-5B92-4F46-B1EF-CC4797182048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E08EA3E7-E705-4F84-AC87-3506DDB0D0B2}" type="pres">
      <dgm:prSet presAssocID="{8E340E6C-5C3C-471E-80B0-10D9D6D4B7D1}" presName="cycle" presStyleCnt="0">
        <dgm:presLayoutVars>
          <dgm:dir/>
          <dgm:resizeHandles val="exact"/>
        </dgm:presLayoutVars>
      </dgm:prSet>
      <dgm:spPr/>
    </dgm:pt>
    <dgm:pt modelId="{293CFC08-8AD2-4716-B195-851E4521612B}" type="pres">
      <dgm:prSet presAssocID="{90FA8A5F-4595-445E-BDE4-9728F532F388}" presName="node" presStyleLbl="node1" presStyleIdx="0" presStyleCnt="5">
        <dgm:presLayoutVars>
          <dgm:bulletEnabled val="1"/>
        </dgm:presLayoutVars>
      </dgm:prSet>
      <dgm:spPr/>
    </dgm:pt>
    <dgm:pt modelId="{A5245F30-9F00-42C4-A881-BBA3FCCA23B9}" type="pres">
      <dgm:prSet presAssocID="{F9129C98-1407-40ED-A705-2399A861932C}" presName="sibTrans" presStyleLbl="sibTrans2D1" presStyleIdx="0" presStyleCnt="5"/>
      <dgm:spPr/>
    </dgm:pt>
    <dgm:pt modelId="{BE678B33-95B8-453C-ACAC-64075894604E}" type="pres">
      <dgm:prSet presAssocID="{F9129C98-1407-40ED-A705-2399A861932C}" presName="connectorText" presStyleLbl="sibTrans2D1" presStyleIdx="0" presStyleCnt="5"/>
      <dgm:spPr/>
    </dgm:pt>
    <dgm:pt modelId="{DBF8C381-B7DD-4FF1-A68D-910A8E85F598}" type="pres">
      <dgm:prSet presAssocID="{896D2DAC-9EF3-4C30-9FF3-DD5A25C535E8}" presName="node" presStyleLbl="node1" presStyleIdx="1" presStyleCnt="5">
        <dgm:presLayoutVars>
          <dgm:bulletEnabled val="1"/>
        </dgm:presLayoutVars>
      </dgm:prSet>
      <dgm:spPr/>
    </dgm:pt>
    <dgm:pt modelId="{CFAAFA4E-99B7-4301-9EBE-6A8F227B67DE}" type="pres">
      <dgm:prSet presAssocID="{B3D6D3E0-FC29-4358-B404-7CA3786F7898}" presName="sibTrans" presStyleLbl="sibTrans2D1" presStyleIdx="1" presStyleCnt="5"/>
      <dgm:spPr/>
    </dgm:pt>
    <dgm:pt modelId="{31438CDE-60F6-4C7A-9360-CF9B079E4370}" type="pres">
      <dgm:prSet presAssocID="{B3D6D3E0-FC29-4358-B404-7CA3786F7898}" presName="connectorText" presStyleLbl="sibTrans2D1" presStyleIdx="1" presStyleCnt="5"/>
      <dgm:spPr/>
    </dgm:pt>
    <dgm:pt modelId="{DAA6D765-553E-4611-B92C-EECB29FFA2D8}" type="pres">
      <dgm:prSet presAssocID="{B1270362-8DAF-4DDD-9D01-565284D4C0E4}" presName="node" presStyleLbl="node1" presStyleIdx="2" presStyleCnt="5">
        <dgm:presLayoutVars>
          <dgm:bulletEnabled val="1"/>
        </dgm:presLayoutVars>
      </dgm:prSet>
      <dgm:spPr/>
    </dgm:pt>
    <dgm:pt modelId="{5404867B-2BF8-4FFB-89F6-A98E394BD6C6}" type="pres">
      <dgm:prSet presAssocID="{B64BC9BA-4C85-45BF-8123-6D3538B4E4F4}" presName="sibTrans" presStyleLbl="sibTrans2D1" presStyleIdx="2" presStyleCnt="5"/>
      <dgm:spPr/>
    </dgm:pt>
    <dgm:pt modelId="{FDBA818B-FD9E-4807-9FC7-A54AD6908316}" type="pres">
      <dgm:prSet presAssocID="{B64BC9BA-4C85-45BF-8123-6D3538B4E4F4}" presName="connectorText" presStyleLbl="sibTrans2D1" presStyleIdx="2" presStyleCnt="5"/>
      <dgm:spPr/>
    </dgm:pt>
    <dgm:pt modelId="{F91A399F-7EE9-43B2-985C-55E20B9E6DA0}" type="pres">
      <dgm:prSet presAssocID="{45207E8F-4889-45D1-9786-680B3DD85390}" presName="node" presStyleLbl="node1" presStyleIdx="3" presStyleCnt="5">
        <dgm:presLayoutVars>
          <dgm:bulletEnabled val="1"/>
        </dgm:presLayoutVars>
      </dgm:prSet>
      <dgm:spPr/>
    </dgm:pt>
    <dgm:pt modelId="{4E403522-F65B-49BD-9F41-5CA4579CDE54}" type="pres">
      <dgm:prSet presAssocID="{B2D6D7EA-97B8-4D70-AE4B-C99C497F83AC}" presName="sibTrans" presStyleLbl="sibTrans2D1" presStyleIdx="3" presStyleCnt="5"/>
      <dgm:spPr/>
    </dgm:pt>
    <dgm:pt modelId="{A9BDB01B-BF83-4587-8CE0-AC0125FA0059}" type="pres">
      <dgm:prSet presAssocID="{B2D6D7EA-97B8-4D70-AE4B-C99C497F83AC}" presName="connectorText" presStyleLbl="sibTrans2D1" presStyleIdx="3" presStyleCnt="5"/>
      <dgm:spPr/>
    </dgm:pt>
    <dgm:pt modelId="{9CE64FB8-074D-4AB5-8F72-ECB013785876}" type="pres">
      <dgm:prSet presAssocID="{F7633B93-FDF0-4174-94B7-036029541F92}" presName="node" presStyleLbl="node1" presStyleIdx="4" presStyleCnt="5">
        <dgm:presLayoutVars>
          <dgm:bulletEnabled val="1"/>
        </dgm:presLayoutVars>
      </dgm:prSet>
      <dgm:spPr/>
    </dgm:pt>
    <dgm:pt modelId="{0E5E8D1F-79BD-48A6-9218-7A4DBE74B13E}" type="pres">
      <dgm:prSet presAssocID="{4DDD0BD6-1EEC-4BA7-8EC7-62F5050EC7AB}" presName="sibTrans" presStyleLbl="sibTrans2D1" presStyleIdx="4" presStyleCnt="5"/>
      <dgm:spPr/>
    </dgm:pt>
    <dgm:pt modelId="{23DFD0A9-C444-4749-8DA4-73FA744985C1}" type="pres">
      <dgm:prSet presAssocID="{4DDD0BD6-1EEC-4BA7-8EC7-62F5050EC7AB}" presName="connectorText" presStyleLbl="sibTrans2D1" presStyleIdx="4" presStyleCnt="5"/>
      <dgm:spPr/>
    </dgm:pt>
  </dgm:ptLst>
  <dgm:cxnLst>
    <dgm:cxn modelId="{7E57FCD5-8C8C-4F06-98C1-73991257B765}" srcId="{8E340E6C-5C3C-471E-80B0-10D9D6D4B7D1}" destId="{896D2DAC-9EF3-4C30-9FF3-DD5A25C535E8}" srcOrd="1" destOrd="0" parTransId="{02DF9BCB-90EE-439E-B402-44CE8A639939}" sibTransId="{B3D6D3E0-FC29-4358-B404-7CA3786F7898}"/>
    <dgm:cxn modelId="{9D6B77AE-C226-4280-98B3-93097B886AA7}" srcId="{8E340E6C-5C3C-471E-80B0-10D9D6D4B7D1}" destId="{45207E8F-4889-45D1-9786-680B3DD85390}" srcOrd="3" destOrd="0" parTransId="{30956F83-D7CD-4F6B-A19D-8969E0DD520B}" sibTransId="{B2D6D7EA-97B8-4D70-AE4B-C99C497F83AC}"/>
    <dgm:cxn modelId="{833E636C-F00B-40C2-8EFE-71AF3A05A64F}" type="presOf" srcId="{45207E8F-4889-45D1-9786-680B3DD85390}" destId="{F91A399F-7EE9-43B2-985C-55E20B9E6DA0}" srcOrd="0" destOrd="0" presId="urn:microsoft.com/office/officeart/2005/8/layout/cycle2"/>
    <dgm:cxn modelId="{2DFE6CE2-EBD8-46CF-812D-687A26C8C08D}" type="presOf" srcId="{B3D6D3E0-FC29-4358-B404-7CA3786F7898}" destId="{CFAAFA4E-99B7-4301-9EBE-6A8F227B67DE}" srcOrd="0" destOrd="0" presId="urn:microsoft.com/office/officeart/2005/8/layout/cycle2"/>
    <dgm:cxn modelId="{D43FB9AE-A6E4-4403-AEAA-DE5F6D34CFB1}" type="presOf" srcId="{B1270362-8DAF-4DDD-9D01-565284D4C0E4}" destId="{DAA6D765-553E-4611-B92C-EECB29FFA2D8}" srcOrd="0" destOrd="0" presId="urn:microsoft.com/office/officeart/2005/8/layout/cycle2"/>
    <dgm:cxn modelId="{AD1A9E63-89FB-4A87-82DF-509ED80C8AC6}" type="presOf" srcId="{B2D6D7EA-97B8-4D70-AE4B-C99C497F83AC}" destId="{A9BDB01B-BF83-4587-8CE0-AC0125FA0059}" srcOrd="1" destOrd="0" presId="urn:microsoft.com/office/officeart/2005/8/layout/cycle2"/>
    <dgm:cxn modelId="{77FFFF59-A9B9-4278-A4C0-7B79CDDEAB95}" srcId="{8E340E6C-5C3C-471E-80B0-10D9D6D4B7D1}" destId="{B1270362-8DAF-4DDD-9D01-565284D4C0E4}" srcOrd="2" destOrd="0" parTransId="{963A3C18-CD68-48DC-984D-F41FE655E46F}" sibTransId="{B64BC9BA-4C85-45BF-8123-6D3538B4E4F4}"/>
    <dgm:cxn modelId="{02AAE1A9-14DD-4F54-AEFD-5E159FBF4793}" type="presOf" srcId="{B2D6D7EA-97B8-4D70-AE4B-C99C497F83AC}" destId="{4E403522-F65B-49BD-9F41-5CA4579CDE54}" srcOrd="0" destOrd="0" presId="urn:microsoft.com/office/officeart/2005/8/layout/cycle2"/>
    <dgm:cxn modelId="{80E774BE-08ED-4B68-BDF2-5F8EB1423D8F}" type="presOf" srcId="{F9129C98-1407-40ED-A705-2399A861932C}" destId="{BE678B33-95B8-453C-ACAC-64075894604E}" srcOrd="1" destOrd="0" presId="urn:microsoft.com/office/officeart/2005/8/layout/cycle2"/>
    <dgm:cxn modelId="{36FAEA99-A782-4D70-A36D-0D9D623BB0F3}" type="presOf" srcId="{4DDD0BD6-1EEC-4BA7-8EC7-62F5050EC7AB}" destId="{23DFD0A9-C444-4749-8DA4-73FA744985C1}" srcOrd="1" destOrd="0" presId="urn:microsoft.com/office/officeart/2005/8/layout/cycle2"/>
    <dgm:cxn modelId="{B136DD3A-95FA-448F-AD50-0E5E1000BB6E}" type="presOf" srcId="{896D2DAC-9EF3-4C30-9FF3-DD5A25C535E8}" destId="{DBF8C381-B7DD-4FF1-A68D-910A8E85F598}" srcOrd="0" destOrd="0" presId="urn:microsoft.com/office/officeart/2005/8/layout/cycle2"/>
    <dgm:cxn modelId="{71A816C9-CA19-4262-8876-EB0479256978}" type="presOf" srcId="{B64BC9BA-4C85-45BF-8123-6D3538B4E4F4}" destId="{5404867B-2BF8-4FFB-89F6-A98E394BD6C6}" srcOrd="0" destOrd="0" presId="urn:microsoft.com/office/officeart/2005/8/layout/cycle2"/>
    <dgm:cxn modelId="{D384D829-1A0C-4648-A24A-A7AB2F54449E}" type="presOf" srcId="{F9129C98-1407-40ED-A705-2399A861932C}" destId="{A5245F30-9F00-42C4-A881-BBA3FCCA23B9}" srcOrd="0" destOrd="0" presId="urn:microsoft.com/office/officeart/2005/8/layout/cycle2"/>
    <dgm:cxn modelId="{C082313F-92CB-4FDD-B8C0-2C8E1C66B139}" type="presOf" srcId="{B64BC9BA-4C85-45BF-8123-6D3538B4E4F4}" destId="{FDBA818B-FD9E-4807-9FC7-A54AD6908316}" srcOrd="1" destOrd="0" presId="urn:microsoft.com/office/officeart/2005/8/layout/cycle2"/>
    <dgm:cxn modelId="{06F8BB33-5B92-4F46-B1EF-CC4797182048}" srcId="{8E340E6C-5C3C-471E-80B0-10D9D6D4B7D1}" destId="{F7633B93-FDF0-4174-94B7-036029541F92}" srcOrd="4" destOrd="0" parTransId="{34792398-4FF1-41B8-B31B-A22793331B6B}" sibTransId="{4DDD0BD6-1EEC-4BA7-8EC7-62F5050EC7AB}"/>
    <dgm:cxn modelId="{FEC4BDD6-E995-472C-AEC9-B4773BB3A478}" type="presOf" srcId="{90FA8A5F-4595-445E-BDE4-9728F532F388}" destId="{293CFC08-8AD2-4716-B195-851E4521612B}" srcOrd="0" destOrd="0" presId="urn:microsoft.com/office/officeart/2005/8/layout/cycle2"/>
    <dgm:cxn modelId="{C8A92AF5-A332-497B-8DC2-04F97B5F41D0}" type="presOf" srcId="{4DDD0BD6-1EEC-4BA7-8EC7-62F5050EC7AB}" destId="{0E5E8D1F-79BD-48A6-9218-7A4DBE74B13E}" srcOrd="0" destOrd="0" presId="urn:microsoft.com/office/officeart/2005/8/layout/cycle2"/>
    <dgm:cxn modelId="{D3FA243F-BDB3-4B5E-B836-1418D7E62A26}" srcId="{8E340E6C-5C3C-471E-80B0-10D9D6D4B7D1}" destId="{90FA8A5F-4595-445E-BDE4-9728F532F388}" srcOrd="0" destOrd="0" parTransId="{A5779AE0-E063-4365-8622-D3F8D1559CBD}" sibTransId="{F9129C98-1407-40ED-A705-2399A861932C}"/>
    <dgm:cxn modelId="{BC92CAD2-43EF-4066-98E7-F3B75CEDE4B3}" type="presOf" srcId="{B3D6D3E0-FC29-4358-B404-7CA3786F7898}" destId="{31438CDE-60F6-4C7A-9360-CF9B079E4370}" srcOrd="1" destOrd="0" presId="urn:microsoft.com/office/officeart/2005/8/layout/cycle2"/>
    <dgm:cxn modelId="{2DA4FAFA-1B12-4D44-A7CD-71895CAF0C9C}" type="presOf" srcId="{F7633B93-FDF0-4174-94B7-036029541F92}" destId="{9CE64FB8-074D-4AB5-8F72-ECB013785876}" srcOrd="0" destOrd="0" presId="urn:microsoft.com/office/officeart/2005/8/layout/cycle2"/>
    <dgm:cxn modelId="{8DD30277-3FA1-4074-BFFF-B282F31383D5}" type="presOf" srcId="{8E340E6C-5C3C-471E-80B0-10D9D6D4B7D1}" destId="{E08EA3E7-E705-4F84-AC87-3506DDB0D0B2}" srcOrd="0" destOrd="0" presId="urn:microsoft.com/office/officeart/2005/8/layout/cycle2"/>
    <dgm:cxn modelId="{D7E0ABDC-F76E-426A-BBAF-404823B2C763}" type="presParOf" srcId="{E08EA3E7-E705-4F84-AC87-3506DDB0D0B2}" destId="{293CFC08-8AD2-4716-B195-851E4521612B}" srcOrd="0" destOrd="0" presId="urn:microsoft.com/office/officeart/2005/8/layout/cycle2"/>
    <dgm:cxn modelId="{830B8645-C3D6-4311-8ED6-0BD521C43CBB}" type="presParOf" srcId="{E08EA3E7-E705-4F84-AC87-3506DDB0D0B2}" destId="{A5245F30-9F00-42C4-A881-BBA3FCCA23B9}" srcOrd="1" destOrd="0" presId="urn:microsoft.com/office/officeart/2005/8/layout/cycle2"/>
    <dgm:cxn modelId="{8AEEC484-929B-448E-AF9F-172CF2C668D3}" type="presParOf" srcId="{A5245F30-9F00-42C4-A881-BBA3FCCA23B9}" destId="{BE678B33-95B8-453C-ACAC-64075894604E}" srcOrd="0" destOrd="0" presId="urn:microsoft.com/office/officeart/2005/8/layout/cycle2"/>
    <dgm:cxn modelId="{477C300B-9B32-475F-A76D-0E78EB81F61F}" type="presParOf" srcId="{E08EA3E7-E705-4F84-AC87-3506DDB0D0B2}" destId="{DBF8C381-B7DD-4FF1-A68D-910A8E85F598}" srcOrd="2" destOrd="0" presId="urn:microsoft.com/office/officeart/2005/8/layout/cycle2"/>
    <dgm:cxn modelId="{0F2F0D25-B88E-4F69-888D-49CA011FFAB3}" type="presParOf" srcId="{E08EA3E7-E705-4F84-AC87-3506DDB0D0B2}" destId="{CFAAFA4E-99B7-4301-9EBE-6A8F227B67DE}" srcOrd="3" destOrd="0" presId="urn:microsoft.com/office/officeart/2005/8/layout/cycle2"/>
    <dgm:cxn modelId="{88216F97-E717-4892-8C0B-23A4625B6E7E}" type="presParOf" srcId="{CFAAFA4E-99B7-4301-9EBE-6A8F227B67DE}" destId="{31438CDE-60F6-4C7A-9360-CF9B079E4370}" srcOrd="0" destOrd="0" presId="urn:microsoft.com/office/officeart/2005/8/layout/cycle2"/>
    <dgm:cxn modelId="{B27D9694-A779-4C8F-A108-6C78779A3109}" type="presParOf" srcId="{E08EA3E7-E705-4F84-AC87-3506DDB0D0B2}" destId="{DAA6D765-553E-4611-B92C-EECB29FFA2D8}" srcOrd="4" destOrd="0" presId="urn:microsoft.com/office/officeart/2005/8/layout/cycle2"/>
    <dgm:cxn modelId="{C6D4E12D-776E-4656-9E69-5253DF047635}" type="presParOf" srcId="{E08EA3E7-E705-4F84-AC87-3506DDB0D0B2}" destId="{5404867B-2BF8-4FFB-89F6-A98E394BD6C6}" srcOrd="5" destOrd="0" presId="urn:microsoft.com/office/officeart/2005/8/layout/cycle2"/>
    <dgm:cxn modelId="{E259FD96-EA4F-41E4-93BA-71A92CAF1057}" type="presParOf" srcId="{5404867B-2BF8-4FFB-89F6-A98E394BD6C6}" destId="{FDBA818B-FD9E-4807-9FC7-A54AD6908316}" srcOrd="0" destOrd="0" presId="urn:microsoft.com/office/officeart/2005/8/layout/cycle2"/>
    <dgm:cxn modelId="{36D80A17-92ED-4BED-A855-1BBF6462B513}" type="presParOf" srcId="{E08EA3E7-E705-4F84-AC87-3506DDB0D0B2}" destId="{F91A399F-7EE9-43B2-985C-55E20B9E6DA0}" srcOrd="6" destOrd="0" presId="urn:microsoft.com/office/officeart/2005/8/layout/cycle2"/>
    <dgm:cxn modelId="{77D15A51-959A-44A0-84C7-7757B20C0AA8}" type="presParOf" srcId="{E08EA3E7-E705-4F84-AC87-3506DDB0D0B2}" destId="{4E403522-F65B-49BD-9F41-5CA4579CDE54}" srcOrd="7" destOrd="0" presId="urn:microsoft.com/office/officeart/2005/8/layout/cycle2"/>
    <dgm:cxn modelId="{319B30C3-82E1-49B6-9723-297891BBD491}" type="presParOf" srcId="{4E403522-F65B-49BD-9F41-5CA4579CDE54}" destId="{A9BDB01B-BF83-4587-8CE0-AC0125FA0059}" srcOrd="0" destOrd="0" presId="urn:microsoft.com/office/officeart/2005/8/layout/cycle2"/>
    <dgm:cxn modelId="{BF3638C3-F3D8-4991-B3E6-1223E95780BE}" type="presParOf" srcId="{E08EA3E7-E705-4F84-AC87-3506DDB0D0B2}" destId="{9CE64FB8-074D-4AB5-8F72-ECB013785876}" srcOrd="8" destOrd="0" presId="urn:microsoft.com/office/officeart/2005/8/layout/cycle2"/>
    <dgm:cxn modelId="{391603B5-F9DD-4595-9EB0-40687AC00419}" type="presParOf" srcId="{E08EA3E7-E705-4F84-AC87-3506DDB0D0B2}" destId="{0E5E8D1F-79BD-48A6-9218-7A4DBE74B13E}" srcOrd="9" destOrd="0" presId="urn:microsoft.com/office/officeart/2005/8/layout/cycle2"/>
    <dgm:cxn modelId="{CDA02750-E583-426A-BC43-92058858DE7B}" type="presParOf" srcId="{0E5E8D1F-79BD-48A6-9218-7A4DBE74B13E}" destId="{23DFD0A9-C444-4749-8DA4-73FA744985C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CFC08-8AD2-4716-B195-851E4521612B}">
      <dsp:nvSpPr>
        <dsp:cNvPr id="0" name=""/>
        <dsp:cNvSpPr/>
      </dsp:nvSpPr>
      <dsp:spPr>
        <a:xfrm>
          <a:off x="971940" y="379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Update Velocities</a:t>
          </a:r>
        </a:p>
      </dsp:txBody>
      <dsp:txXfrm>
        <a:off x="1087138" y="115577"/>
        <a:ext cx="556222" cy="556222"/>
      </dsp:txXfrm>
    </dsp:sp>
    <dsp:sp modelId="{A5245F30-9F00-42C4-A881-BBA3FCCA23B9}">
      <dsp:nvSpPr>
        <dsp:cNvPr id="0" name=""/>
        <dsp:cNvSpPr/>
      </dsp:nvSpPr>
      <dsp:spPr>
        <a:xfrm rot="2160000">
          <a:off x="1733574" y="604325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739550" y="639031"/>
        <a:ext cx="146014" cy="159289"/>
      </dsp:txXfrm>
    </dsp:sp>
    <dsp:sp modelId="{DBF8C381-B7DD-4FF1-A68D-910A8E85F598}">
      <dsp:nvSpPr>
        <dsp:cNvPr id="0" name=""/>
        <dsp:cNvSpPr/>
      </dsp:nvSpPr>
      <dsp:spPr>
        <a:xfrm>
          <a:off x="1926732" y="694076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Update Pressures</a:t>
          </a:r>
        </a:p>
      </dsp:txBody>
      <dsp:txXfrm>
        <a:off x="2041930" y="809274"/>
        <a:ext cx="556222" cy="556222"/>
      </dsp:txXfrm>
    </dsp:sp>
    <dsp:sp modelId="{CFAAFA4E-99B7-4301-9EBE-6A8F227B67DE}">
      <dsp:nvSpPr>
        <dsp:cNvPr id="0" name=""/>
        <dsp:cNvSpPr/>
      </dsp:nvSpPr>
      <dsp:spPr>
        <a:xfrm rot="6480000">
          <a:off x="2035221" y="1510241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076178" y="1533581"/>
        <a:ext cx="146014" cy="159289"/>
      </dsp:txXfrm>
    </dsp:sp>
    <dsp:sp modelId="{DAA6D765-553E-4611-B92C-EECB29FFA2D8}">
      <dsp:nvSpPr>
        <dsp:cNvPr id="0" name=""/>
        <dsp:cNvSpPr/>
      </dsp:nvSpPr>
      <dsp:spPr>
        <a:xfrm>
          <a:off x="1562034" y="1816501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Insert Source</a:t>
          </a:r>
        </a:p>
      </dsp:txBody>
      <dsp:txXfrm>
        <a:off x="1677232" y="1931699"/>
        <a:ext cx="556222" cy="556222"/>
      </dsp:txXfrm>
    </dsp:sp>
    <dsp:sp modelId="{5404867B-2BF8-4FFB-89F6-A98E394BD6C6}">
      <dsp:nvSpPr>
        <dsp:cNvPr id="0" name=""/>
        <dsp:cNvSpPr/>
      </dsp:nvSpPr>
      <dsp:spPr>
        <a:xfrm rot="10800000">
          <a:off x="1266857" y="2077068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329434" y="2130165"/>
        <a:ext cx="146014" cy="159289"/>
      </dsp:txXfrm>
    </dsp:sp>
    <dsp:sp modelId="{F91A399F-7EE9-43B2-985C-55E20B9E6DA0}">
      <dsp:nvSpPr>
        <dsp:cNvPr id="0" name=""/>
        <dsp:cNvSpPr/>
      </dsp:nvSpPr>
      <dsp:spPr>
        <a:xfrm>
          <a:off x="381846" y="1816501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Check Parameters</a:t>
          </a:r>
        </a:p>
      </dsp:txBody>
      <dsp:txXfrm>
        <a:off x="497044" y="1931699"/>
        <a:ext cx="556222" cy="556222"/>
      </dsp:txXfrm>
    </dsp:sp>
    <dsp:sp modelId="{4E403522-F65B-49BD-9F41-5CA4579CDE54}">
      <dsp:nvSpPr>
        <dsp:cNvPr id="0" name=""/>
        <dsp:cNvSpPr/>
      </dsp:nvSpPr>
      <dsp:spPr>
        <a:xfrm rot="15120000">
          <a:off x="490335" y="1521471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531292" y="1604325"/>
        <a:ext cx="146014" cy="159289"/>
      </dsp:txXfrm>
    </dsp:sp>
    <dsp:sp modelId="{9CE64FB8-074D-4AB5-8F72-ECB013785876}">
      <dsp:nvSpPr>
        <dsp:cNvPr id="0" name=""/>
        <dsp:cNvSpPr/>
      </dsp:nvSpPr>
      <dsp:spPr>
        <a:xfrm>
          <a:off x="17149" y="694076"/>
          <a:ext cx="786618" cy="786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Display Data</a:t>
          </a:r>
        </a:p>
      </dsp:txBody>
      <dsp:txXfrm>
        <a:off x="132347" y="809274"/>
        <a:ext cx="556222" cy="556222"/>
      </dsp:txXfrm>
    </dsp:sp>
    <dsp:sp modelId="{0E5E8D1F-79BD-48A6-9218-7A4DBE74B13E}">
      <dsp:nvSpPr>
        <dsp:cNvPr id="0" name=""/>
        <dsp:cNvSpPr/>
      </dsp:nvSpPr>
      <dsp:spPr>
        <a:xfrm rot="19440000">
          <a:off x="778782" y="611265"/>
          <a:ext cx="208591" cy="265483"/>
        </a:xfrm>
        <a:prstGeom prst="rightArrow">
          <a:avLst>
            <a:gd name="adj1" fmla="val 60000"/>
            <a:gd name="adj2" fmla="val 50000"/>
          </a:avLst>
        </a:pr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784758" y="682753"/>
        <a:ext cx="146014" cy="159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</a:t>
            </a:r>
            <a:r>
              <a:rPr lang="en-GB" baseline="0" dirty="0"/>
              <a:t> to my talk about sparse acoustic finite difference time domain</a:t>
            </a:r>
          </a:p>
          <a:p>
            <a:endParaRPr lang="en-GB" baseline="0" dirty="0"/>
          </a:p>
          <a:p>
            <a:r>
              <a:rPr lang="en-GB" baseline="0" dirty="0"/>
              <a:t>Next: what is acoustic modelling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Model?</a:t>
            </a:r>
          </a:p>
          <a:p>
            <a:r>
              <a:rPr lang="en-GB" baseline="0" dirty="0"/>
              <a:t>What Methods?</a:t>
            </a:r>
          </a:p>
          <a:p>
            <a:endParaRPr lang="en-GB" baseline="0" dirty="0"/>
          </a:p>
          <a:p>
            <a:r>
              <a:rPr lang="en-GB" baseline="0" dirty="0"/>
              <a:t>Ray Tracing</a:t>
            </a:r>
          </a:p>
          <a:p>
            <a:r>
              <a:rPr lang="en-GB" baseline="0" dirty="0"/>
              <a:t>You need lots of rays in large spaces.</a:t>
            </a:r>
          </a:p>
          <a:p>
            <a:endParaRPr lang="en-GB" baseline="0" dirty="0"/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5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FDTD works this way, the math example is 2 dimensions, the graphical</a:t>
            </a:r>
            <a:r>
              <a:rPr lang="en-GB" baseline="0" dirty="0"/>
              <a:t> example is 2 dimensions.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Method requires full discretization of the domain</a:t>
            </a:r>
          </a:p>
          <a:p>
            <a:pPr marL="214313" indent="-214313"/>
            <a:r>
              <a:rPr lang="en-GB" dirty="0"/>
              <a:t>Fine grid spacing required for high frequency modelling</a:t>
            </a:r>
          </a:p>
          <a:p>
            <a:pPr marL="214313" indent="-214313"/>
            <a:r>
              <a:rPr lang="en-GB" dirty="0"/>
              <a:t>Higher Order Schemes required to minimize numerical dispersion</a:t>
            </a:r>
          </a:p>
          <a:p>
            <a:pPr marL="214313" indent="-214313"/>
            <a:r>
              <a:rPr lang="en-GB" dirty="0"/>
              <a:t>Very difficult to implement non-rectilinear grids</a:t>
            </a:r>
          </a:p>
          <a:p>
            <a:pPr marL="214313" indent="-214313"/>
            <a:r>
              <a:rPr lang="en-GB" dirty="0"/>
              <a:t>Solving takes a very long time for large problems</a:t>
            </a:r>
          </a:p>
          <a:p>
            <a:pPr marL="420053" lvl="1" indent="-214313"/>
            <a:r>
              <a:rPr lang="en-GB" dirty="0"/>
              <a:t>even if parallelised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GB" dirty="0"/>
              <a:t>You can do</a:t>
            </a:r>
            <a:r>
              <a:rPr lang="en-GB" baseline="0" dirty="0"/>
              <a:t> spectral </a:t>
            </a:r>
            <a:r>
              <a:rPr lang="en-GB" baseline="0" dirty="0" err="1"/>
              <a:t>fdtd</a:t>
            </a:r>
            <a:r>
              <a:rPr lang="en-GB" baseline="0" dirty="0"/>
              <a:t> solving using </a:t>
            </a:r>
            <a:r>
              <a:rPr lang="en-GB" baseline="0" dirty="0" err="1"/>
              <a:t>fft</a:t>
            </a:r>
            <a:endParaRPr lang="en-GB" baseline="0" dirty="0"/>
          </a:p>
          <a:p>
            <a:pPr marL="214313" indent="-214313"/>
            <a:r>
              <a:rPr lang="en-GB" baseline="0" dirty="0"/>
              <a:t>You can parallel up on a </a:t>
            </a:r>
            <a:r>
              <a:rPr lang="en-GB" baseline="0" dirty="0" err="1"/>
              <a:t>gpgpu</a:t>
            </a:r>
            <a:endParaRPr lang="en-GB" baseline="0" dirty="0"/>
          </a:p>
          <a:p>
            <a:pPr marL="214313" indent="-214313"/>
            <a:r>
              <a:rPr lang="en-GB" baseline="0" dirty="0"/>
              <a:t>You can hybridize</a:t>
            </a:r>
          </a:p>
          <a:p>
            <a:pPr marL="214313" indent="-214313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61255"/>
            <a:ext cx="6169868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45021"/>
            <a:ext cx="6172200" cy="1371600"/>
          </a:xfrm>
        </p:spPr>
        <p:txBody>
          <a:bodyPr/>
          <a:lstStyle>
            <a:lvl1pPr marL="0" indent="0" algn="l">
              <a:spcBef>
                <a:spcPts val="9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8010" y="365125"/>
            <a:ext cx="123444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365125"/>
            <a:ext cx="571849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265176"/>
            <a:ext cx="6172200" cy="3081528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86" y="3346704"/>
            <a:ext cx="6172200" cy="13716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551" y="1828801"/>
            <a:ext cx="3429000" cy="43481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49" y="1828801"/>
            <a:ext cx="3429000" cy="43481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836" y="1627258"/>
            <a:ext cx="3429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3836" y="2331720"/>
            <a:ext cx="3429000" cy="384048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5736" y="1627258"/>
            <a:ext cx="3429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5736" y="2331720"/>
            <a:ext cx="3429000" cy="384048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en-US" smtClean="0"/>
              <a:t>10/26/2016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en-US" smtClean="0"/>
              <a:t>10/26/2016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en-US" smtClean="0"/>
              <a:t>10/26/2016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5486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7" y="457200"/>
            <a:ext cx="2702303" cy="1554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68" y="685800"/>
            <a:ext cx="4576665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4497" y="2101850"/>
            <a:ext cx="2702303" cy="18288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5486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034" y="457200"/>
            <a:ext cx="2702052" cy="15544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-1"/>
            <a:ext cx="54864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87034" y="2101850"/>
            <a:ext cx="2702052" cy="18288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0" y="362303"/>
            <a:ext cx="72009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4440" y="6385492"/>
            <a:ext cx="73653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accent1"/>
                </a:solidFill>
              </a:defRPr>
            </a:lvl1pPr>
          </a:lstStyle>
          <a:p>
            <a:fld id="{D14E86EA-95E3-4DA0-97E2-7D1BBAC51A0F}" type="datetime1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85492"/>
            <a:ext cx="457428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5149" y="6385492"/>
            <a:ext cx="62165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-17145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inemablend.com/television/Rick-Morty-Season-3-Premiere-Way-Sooner-Than-Expected-123037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www.adamjhill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ase.afmg.eu/index.php/reflection-pattern-studies-with-ray-tracing.html" TargetMode="External"/><Relationship Id="rId5" Type="http://schemas.openxmlformats.org/officeDocument/2006/relationships/hyperlink" Target="https://i.ytimg.com/vi/eOBoKxEcVAA/maxresdefault.jpg" TargetMode="External"/><Relationship Id="rId10" Type="http://schemas.openxmlformats.org/officeDocument/2006/relationships/hyperlink" Target="http://www.vulture.com/2015/09/rick-and-morty-universe-comprehensive-list.html" TargetMode="External"/><Relationship Id="rId4" Type="http://schemas.openxmlformats.org/officeDocument/2006/relationships/hyperlink" Target="http://www-users.york.ac.uk/~so523/WASPAA_Results.html/" TargetMode="External"/><Relationship Id="rId9" Type="http://schemas.openxmlformats.org/officeDocument/2006/relationships/hyperlink" Target="http://cdn.breathecast.com/data/images/full/33863/master-rick-and-morty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2894" y="268799"/>
            <a:ext cx="3974322" cy="876226"/>
          </a:xfrm>
        </p:spPr>
        <p:txBody>
          <a:bodyPr>
            <a:normAutofit fontScale="90000"/>
          </a:bodyPr>
          <a:lstStyle/>
          <a:p>
            <a:r>
              <a:rPr lang="en-US" dirty="0"/>
              <a:t>Quick March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895" y="1261761"/>
            <a:ext cx="5300202" cy="752951"/>
          </a:xfrm>
        </p:spPr>
        <p:txBody>
          <a:bodyPr>
            <a:normAutofit/>
          </a:bodyPr>
          <a:lstStyle/>
          <a:p>
            <a:r>
              <a:rPr lang="en-US" dirty="0"/>
              <a:t>The Sparse Finite-Different Time-Domain Method for Acoustic Modelling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290" t="24279" r="11598" b="23816"/>
          <a:stretch/>
        </p:blipFill>
        <p:spPr>
          <a:xfrm>
            <a:off x="122190" y="6304025"/>
            <a:ext cx="1907381" cy="438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94" y="1941328"/>
            <a:ext cx="6058694" cy="3198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2996" y="5349549"/>
            <a:ext cx="5358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Simon Durbridge</a:t>
            </a:r>
          </a:p>
          <a:p>
            <a:pPr algn="r"/>
            <a:r>
              <a:rPr lang="en-GB" dirty="0"/>
              <a:t>Dept. Engineering, Computation &amp; Mathematics</a:t>
            </a:r>
          </a:p>
          <a:p>
            <a:pPr algn="r"/>
            <a:r>
              <a:rPr lang="en-GB" dirty="0"/>
              <a:t>University of Derby</a:t>
            </a:r>
          </a:p>
          <a:p>
            <a:pPr algn="r"/>
            <a:r>
              <a:rPr lang="en-GB" dirty="0"/>
              <a:t>Derby</a:t>
            </a:r>
          </a:p>
          <a:p>
            <a:pPr algn="r"/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6" y="-150531"/>
            <a:ext cx="8340051" cy="880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9631" y="730187"/>
            <a:ext cx="7726680" cy="408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Elorza DO (2005) Room acoustics modeling using the ray- tracing method : implementation and evaluation. University of Turku</a:t>
            </a:r>
            <a:endParaRPr lang="en-GB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 startAt="2"/>
            </a:pP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Mourik J Van, Murphy D (2013) Geometric and wave-based acoustic modelling using Blender. AES 49th Int Conf Audio Games 1–9.</a:t>
            </a:r>
            <a:endParaRPr lang="en-GB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Hill AJ (2012) Analysis , Modeling and Wide-Area Spatiotemporal Control of Low-Frequency Sound Reproduction. </a:t>
            </a:r>
            <a:endParaRPr lang="en-GB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GB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Angus JAS, Caunce A (2010) A GPGPU Approach to Improved Acoustic Finite Difference Time Domain Calculations. 128th Audio Eng. Soc. Conv. </a:t>
            </a:r>
            <a:endParaRPr lang="en-GB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 startAt="5"/>
            </a:pPr>
            <a:r>
              <a:rPr lang="tr-TR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Doerr C (2013) Sparse Finite Difference Time Domain Method. IEEE Photonics Technol Lett 25:1–1. doi: 10.1109/LPT.2013.2285181</a:t>
            </a:r>
            <a:endParaRPr lang="en-GB" sz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GB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Jones C FDTD - Road Noise into Apartments with Balconies (Section View) - YouTube. https://www.youtube.com/watch?v=2YMDHTn-j7c. Accessed 24 Oct 2016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 startAt="5"/>
            </a:pPr>
            <a:r>
              <a:rPr lang="en-US" sz="1400" dirty="0"/>
              <a:t>Durbridge S (2016) Improvements in Acoustic Modelling for Analysis &amp; </a:t>
            </a:r>
            <a:r>
              <a:rPr lang="en-US" sz="1400" dirty="0" err="1"/>
              <a:t>Auralization</a:t>
            </a:r>
            <a:r>
              <a:rPr lang="en-US" sz="1400" dirty="0"/>
              <a:t>. Derby</a:t>
            </a:r>
            <a:endParaRPr lang="en-GB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015833" y="4792453"/>
            <a:ext cx="392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IMAGES BY SLIDE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945" y="5192563"/>
            <a:ext cx="8323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4"/>
              </a:rPr>
              <a:t>http://www-users.york.ac.uk/~so523/WASPAA_Results.html/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5"/>
              </a:rPr>
              <a:t>https://i.ytimg.com/vi/eOBoKxEcVAA/maxresdefault.jpg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6"/>
              </a:rPr>
              <a:t>http://ease.afmg.eu/index.php/reflection-pattern-studies-with-ray-tracing.html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7"/>
              </a:rPr>
              <a:t>http://www.adamjhill.com/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8"/>
              </a:rPr>
              <a:t>http://www.cinemablend.com/television/Rick-Morty-Season-3-Premiere-Way-Sooner-Than-Expected-123037.html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75000"/>
                  </a:schemeClr>
                </a:solidFill>
                <a:hlinkClick r:id="rId5"/>
              </a:rPr>
              <a:t>https://i.ytimg.com/vi/eOBoKxEcVAA/maxresdefault.jpg</a:t>
            </a:r>
            <a:endParaRPr lang="en-GB" sz="1200" dirty="0">
              <a:solidFill>
                <a:schemeClr val="tx1">
                  <a:lumMod val="75000"/>
                </a:schemeClr>
              </a:solidFill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9"/>
              </a:rPr>
              <a:t>http://cdn.breathecast.com/data/images/full/33863/master-rick-and-morty.jpg</a:t>
            </a:r>
            <a:endParaRPr lang="en-GB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>
                <a:hlinkClick r:id="rId10"/>
              </a:rPr>
              <a:t>http://www.vulture.com/2015/09/rick-and-morty-universe-comprehensive-list.html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239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4999" y="419100"/>
            <a:ext cx="2702303" cy="369277"/>
          </a:xfrm>
        </p:spPr>
        <p:txBody>
          <a:bodyPr>
            <a:normAutofit fontScale="90000"/>
          </a:bodyPr>
          <a:lstStyle/>
          <a:p>
            <a:r>
              <a:rPr lang="en-US" dirty="0"/>
              <a:t>Acoustic Modelling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2125" y="788377"/>
            <a:ext cx="3448050" cy="5041685"/>
          </a:xfrm>
        </p:spPr>
        <p:txBody>
          <a:bodyPr>
            <a:normAutofit/>
          </a:bodyPr>
          <a:lstStyle/>
          <a:p>
            <a:r>
              <a:rPr lang="en-US" sz="1500" dirty="0"/>
              <a:t>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Investigative Modelling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Rooms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Loudspeakers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Transducers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Acoustical properties analysis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Frequency Response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Decay Time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Occlusion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Modal Behavior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 err="1"/>
              <a:t>Auralization</a:t>
            </a:r>
            <a:endParaRPr lang="en-US" sz="15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Ray (statistical)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Geometric (FEM, BEM, FDTD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Hybrid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9" y="2259383"/>
            <a:ext cx="4576763" cy="2339234"/>
          </a:xfrm>
        </p:spPr>
      </p:pic>
      <p:sp>
        <p:nvSpPr>
          <p:cNvPr id="6" name="TextBox 5"/>
          <p:cNvSpPr txBox="1"/>
          <p:nvPr/>
        </p:nvSpPr>
        <p:spPr>
          <a:xfrm>
            <a:off x="457200" y="604468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[1-3,7]</a:t>
            </a:r>
          </a:p>
        </p:txBody>
      </p:sp>
      <p:pic>
        <p:nvPicPr>
          <p:cNvPr id="7" name="Picture 2" descr="https://i.ytimg.com/vi/eOBoKxEcVAA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44" y="5600699"/>
            <a:ext cx="2226756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40" y="193222"/>
            <a:ext cx="2702303" cy="474435"/>
          </a:xfrm>
        </p:spPr>
        <p:txBody>
          <a:bodyPr>
            <a:normAutofit/>
          </a:bodyPr>
          <a:lstStyle/>
          <a:p>
            <a:r>
              <a:rPr lang="en-US" dirty="0"/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975" y="618001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8880" y="667657"/>
            <a:ext cx="32406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Fire n ‘rays’ from point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how many boundaries the ray hits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the reflections at a receiver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time of flight to calculate impulse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9" y="1040787"/>
            <a:ext cx="5301570" cy="2161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549" y="4165907"/>
            <a:ext cx="3020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frequency dependent boundary absorption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frequency specific loss over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source directivity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58611" y="3431688"/>
            <a:ext cx="2702303" cy="4744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intuitively handle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5102" y="4253300"/>
            <a:ext cx="34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Cannot handle low frequency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May require a significantly large number of 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more geometrically complex model may take a lot longer to compute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9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696" y="0"/>
            <a:ext cx="8335654" cy="802455"/>
          </a:xfrm>
        </p:spPr>
        <p:txBody>
          <a:bodyPr/>
          <a:lstStyle/>
          <a:p>
            <a:pPr algn="ctr"/>
            <a:r>
              <a:rPr lang="en-GB" dirty="0"/>
              <a:t>Finite Difference Time Domain Method</a:t>
            </a:r>
          </a:p>
        </p:txBody>
      </p:sp>
      <p:pic>
        <p:nvPicPr>
          <p:cNvPr id="4" name="AF0AEA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74" y="989881"/>
            <a:ext cx="8882878" cy="4992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0446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4607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7" y="933450"/>
            <a:ext cx="2702303" cy="635977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Finite-Difference Time Domain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86926403"/>
              </p:ext>
            </p:extLst>
          </p:nvPr>
        </p:nvGraphicFramePr>
        <p:xfrm>
          <a:off x="6115051" y="2355850"/>
          <a:ext cx="27305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7975" y="618001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7698" y="674357"/>
                <a:ext cx="529046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8" y="674357"/>
                <a:ext cx="5290465" cy="5770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6071" y="2611546"/>
                <a:ext cx="536209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−∆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1" y="2611546"/>
                <a:ext cx="5362092" cy="793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14973" t="3387" r="5541" b="2383"/>
          <a:stretch/>
        </p:blipFill>
        <p:spPr>
          <a:xfrm>
            <a:off x="784099" y="3738682"/>
            <a:ext cx="4137662" cy="2441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698" y="1688954"/>
                <a:ext cx="5290465" cy="589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8" y="1688954"/>
                <a:ext cx="5290465" cy="589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08472" y="2516225"/>
                <a:ext cx="426868" cy="398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472" y="2516225"/>
                <a:ext cx="426868" cy="398764"/>
              </a:xfrm>
              <a:prstGeom prst="rect">
                <a:avLst/>
              </a:prstGeom>
              <a:blipFill>
                <a:blip r:embed="rId12"/>
                <a:stretch>
                  <a:fillRect l="-34286" t="-4615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73366" y="3984765"/>
                <a:ext cx="426868" cy="398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66" y="3984765"/>
                <a:ext cx="426868" cy="398764"/>
              </a:xfrm>
              <a:prstGeom prst="rect">
                <a:avLst/>
              </a:prstGeom>
              <a:blipFill>
                <a:blip r:embed="rId13"/>
                <a:stretch>
                  <a:fillRect l="-34286" t="-4615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115051" y="5577722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order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order in time</a:t>
            </a:r>
          </a:p>
        </p:txBody>
      </p:sp>
    </p:spTree>
    <p:extLst>
      <p:ext uri="{BB962C8B-B14F-4D97-AF65-F5344CB8AC3E}">
        <p14:creationId xmlns:p14="http://schemas.microsoft.com/office/powerpoint/2010/main" val="118703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9555" y="95705"/>
            <a:ext cx="4569935" cy="802455"/>
          </a:xfrm>
        </p:spPr>
        <p:txBody>
          <a:bodyPr/>
          <a:lstStyle/>
          <a:p>
            <a:pPr algn="ctr"/>
            <a:r>
              <a:rPr lang="en-GB" dirty="0"/>
              <a:t>FDTD HAS SOME PROBLEMS</a:t>
            </a:r>
          </a:p>
        </p:txBody>
      </p:sp>
      <p:pic>
        <p:nvPicPr>
          <p:cNvPr id="10246" name="Picture 6" descr="http://nerdist.com/wp-content/uploads/2015/08/RAM_Pil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59" y="898160"/>
            <a:ext cx="5082125" cy="285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469210" y="4035031"/>
            <a:ext cx="8370621" cy="232679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-17145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/>
              <a:t>ACOUSTICALLY LARGE SPACES ARE A PROBLEM! </a:t>
            </a:r>
          </a:p>
          <a:p>
            <a:pPr marL="0" indent="0" algn="ctr">
              <a:buNone/>
            </a:pPr>
            <a:r>
              <a:rPr lang="en-GB" sz="2800" dirty="0"/>
              <a:t>THERE IS TOO MUCH DATA TO PROCESS!</a:t>
            </a:r>
          </a:p>
          <a:p>
            <a:pPr marL="0" indent="0" algn="ctr">
              <a:buNone/>
            </a:pPr>
            <a:r>
              <a:rPr lang="en-GB" sz="2800" dirty="0"/>
              <a:t>IT IS DIFFICULT TO COMBINE HYBRID DATA SETS!</a:t>
            </a:r>
          </a:p>
          <a:p>
            <a:pPr marL="0" indent="0" algn="ctr">
              <a:buNone/>
            </a:pPr>
            <a:r>
              <a:rPr lang="en-GB" sz="2800" dirty="0"/>
              <a:t>SIMPLISTIC SCHEMES HAVE SIGNIFICANT ERROR!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617716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[2-7]</a:t>
            </a:r>
          </a:p>
        </p:txBody>
      </p:sp>
    </p:spTree>
    <p:extLst>
      <p:ext uri="{BB962C8B-B14F-4D97-AF65-F5344CB8AC3E}">
        <p14:creationId xmlns:p14="http://schemas.microsoft.com/office/powerpoint/2010/main" val="2393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9555" y="95705"/>
            <a:ext cx="4569935" cy="802455"/>
          </a:xfrm>
        </p:spPr>
        <p:txBody>
          <a:bodyPr/>
          <a:lstStyle/>
          <a:p>
            <a:pPr algn="ctr"/>
            <a:r>
              <a:rPr lang="en-GB" dirty="0"/>
              <a:t>ALL IS NOT LOST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74171" y="3991489"/>
            <a:ext cx="8810171" cy="164005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190" indent="-171450" algn="l" defTabSz="6858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1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3050" indent="-13716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SPECTRAL FDTD SOLVER</a:t>
            </a:r>
          </a:p>
          <a:p>
            <a:r>
              <a:rPr lang="en-GB" sz="2800" dirty="0"/>
              <a:t>GPGPU CAN MAKE FDTD SOLVING FASTER</a:t>
            </a:r>
          </a:p>
          <a:p>
            <a:r>
              <a:rPr lang="en-GB" sz="2800" dirty="0"/>
              <a:t>HYBRID RAY TRACING &amp; FDTD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617716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[2,4]</a:t>
            </a:r>
          </a:p>
        </p:txBody>
      </p:sp>
      <p:pic>
        <p:nvPicPr>
          <p:cNvPr id="1026" name="Picture 2" descr="http://cdn.breathecast.com/data/images/full/33863/master-rick-and-mor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94" y="898160"/>
            <a:ext cx="5472455" cy="3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4496" y="256794"/>
            <a:ext cx="2702303" cy="635977"/>
          </a:xfrm>
        </p:spPr>
        <p:txBody>
          <a:bodyPr>
            <a:normAutofit/>
          </a:bodyPr>
          <a:lstStyle/>
          <a:p>
            <a:r>
              <a:rPr lang="en-US" dirty="0"/>
              <a:t>Sparse FDTD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83072" y="892770"/>
            <a:ext cx="3105150" cy="3145829"/>
          </a:xfrm>
        </p:spPr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Dynamic Windowing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 dirty="0"/>
              <a:t>Predetermine Windowed Area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Active energy listening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 dirty="0"/>
              <a:t>Calculate only areas where energy is appropriately high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/>
              <a:t>Follow Shortest Paths Per Reflection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 dirty="0"/>
              <a:t>Dynamic window follows ‘on axis’ shortest bath between boundary nodes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1350" dirty="0"/>
              <a:t>Post-process multiple passes for waveform interactions</a:t>
            </a:r>
          </a:p>
        </p:txBody>
      </p:sp>
      <p:pic>
        <p:nvPicPr>
          <p:cNvPr id="11" name="Picture 2" descr="https://i.ytimg.com/vi/eOBoKxEcVA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44" y="5600699"/>
            <a:ext cx="2226756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57" t="1912"/>
          <a:stretch/>
        </p:blipFill>
        <p:spPr>
          <a:xfrm>
            <a:off x="457200" y="1437684"/>
            <a:ext cx="4690872" cy="3771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04468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3897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1285" y="506139"/>
            <a:ext cx="8335654" cy="421527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54" y="1149095"/>
            <a:ext cx="6021515" cy="4006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290" t="24279" r="11598" b="23816"/>
          <a:stretch/>
        </p:blipFill>
        <p:spPr>
          <a:xfrm>
            <a:off x="1250735" y="5899942"/>
            <a:ext cx="1907381" cy="438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9337" y="5380672"/>
            <a:ext cx="5358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Simon Durbridge</a:t>
            </a:r>
          </a:p>
          <a:p>
            <a:pPr algn="r"/>
            <a:r>
              <a:rPr lang="en-GB" dirty="0"/>
              <a:t>Dept. Electronics, Computing &amp; Mathematics</a:t>
            </a:r>
          </a:p>
          <a:p>
            <a:pPr algn="r"/>
            <a:r>
              <a:rPr lang="en-GB" dirty="0"/>
              <a:t>University of Derby</a:t>
            </a:r>
          </a:p>
          <a:p>
            <a:pPr algn="r"/>
            <a:r>
              <a:rPr lang="en-GB" dirty="0"/>
              <a:t>Derby</a:t>
            </a:r>
          </a:p>
          <a:p>
            <a:pPr algn="r"/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6337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0</TotalTime>
  <Words>718</Words>
  <Application>Microsoft Office PowerPoint</Application>
  <PresentationFormat>On-screen Show (4:3)</PresentationFormat>
  <Paragraphs>125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Georgia</vt:lpstr>
      <vt:lpstr>Times New Roman</vt:lpstr>
      <vt:lpstr>Brushed Metal 16x9</vt:lpstr>
      <vt:lpstr>Quick March</vt:lpstr>
      <vt:lpstr>Acoustic Modelling</vt:lpstr>
      <vt:lpstr>Ray-Tracing</vt:lpstr>
      <vt:lpstr>Finite Difference Time Domain Method</vt:lpstr>
      <vt:lpstr>Finite-Difference Time Domain</vt:lpstr>
      <vt:lpstr>FDTD HAS SOME PROBLEMS</vt:lpstr>
      <vt:lpstr>ALL IS NOT LOST</vt:lpstr>
      <vt:lpstr>Sparse FDTD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2016-03-28T13:42:50Z</dcterms:created>
  <dcterms:modified xsi:type="dcterms:W3CDTF">2016-10-26T13:53:16Z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